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4A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600200"/>
            <a:ext cx="10515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18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الذكاء الاصطناعي التطبيقي</a:t>
            </a:r>
            <a:endParaRPr lang="en-US" sz="4600" dirty="0"/>
          </a:p>
          <a:p>
            <a:pPr rtl="1" algn="r" indent="0" marL="0">
              <a:lnSpc>
                <a:spcPct val="118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في ريادة الأعمال</a:t>
            </a:r>
            <a:endParaRPr lang="en-US" sz="4600" dirty="0"/>
          </a:p>
        </p:txBody>
      </p:sp>
      <p:sp>
        <p:nvSpPr>
          <p:cNvPr id="6" name="Shape 4"/>
          <p:cNvSpPr/>
          <p:nvPr/>
        </p:nvSpPr>
        <p:spPr>
          <a:xfrm>
            <a:off x="10104120" y="3703320"/>
            <a:ext cx="123444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395020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جونا التبعة  —  لبنان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46177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9FB8B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ندوة الاختصاصات الهندسية في عصر الذكاء الاصطناعي</a:t>
            </a:r>
            <a:endParaRPr lang="en-US" sz="1300" dirty="0"/>
          </a:p>
          <a:p>
            <a:pPr rtl="1" algn="r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9FB8B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الأمانة العامة لاتحاد المهندسين العرب  ·  نقابة المهندسين المصرية</a:t>
            </a:r>
            <a:endParaRPr lang="en-US" sz="1300" dirty="0"/>
          </a:p>
          <a:p>
            <a:pPr rtl="1" algn="r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9FB8B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لجنة التوجيه والإرشاد  ·  القاهرة  ·  8 آب / أغسطس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4A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463040"/>
            <a:ext cx="10515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بعد قليل، سيكون بين أيديكم</a:t>
            </a:r>
            <a:endParaRPr lang="en-US" sz="4000" dirty="0"/>
          </a:p>
          <a:p>
            <a:pPr rtl="1" algn="r" indent="0" marL="0">
              <a:lnSpc>
                <a:spcPct val="13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منتج لم يكن موجوداً</a:t>
            </a:r>
            <a:endParaRPr lang="en-US" sz="4000" dirty="0"/>
          </a:p>
          <a:p>
            <a:pPr rtl="1" algn="r" indent="0" marL="0">
              <a:lnSpc>
                <a:spcPct val="13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عند بداية هذه الجلسة.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10378440" y="4800600"/>
            <a:ext cx="96012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50749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40000"/>
              </a:lnSpc>
              <a:buNone/>
            </a:pPr>
            <a:r>
              <a:rPr lang="en-US" sz="1700" dirty="0">
                <a:solidFill>
                  <a:srgbClr val="9FB8B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لن أعرض شرائح عن الإمكانيات.</a:t>
            </a:r>
            <a:endParaRPr lang="en-US" sz="1700" dirty="0"/>
          </a:p>
          <a:p>
            <a:pPr rtl="1" algn="r" indent="0" marL="0">
              <a:lnSpc>
                <a:spcPct val="140000"/>
              </a:lnSpc>
              <a:buNone/>
            </a:pPr>
            <a:r>
              <a:rPr lang="en-US" sz="1700" dirty="0">
                <a:solidFill>
                  <a:srgbClr val="9FB8B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سنبني شيئاً الآن — وستحكمون عليه بأنفسكم.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02920"/>
            <a:ext cx="10561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بناء منتج برمجي: ما الذي تغيّر؟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355080" y="1691640"/>
            <a:ext cx="493776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224260" y="1691640"/>
            <a:ext cx="68580" cy="3611880"/>
          </a:xfrm>
          <a:prstGeom prst="rect">
            <a:avLst/>
          </a:prstGeom>
          <a:solidFill>
            <a:srgbClr val="8A9A99"/>
          </a:solidFill>
          <a:ln/>
        </p:spPr>
      </p:sp>
      <p:sp>
        <p:nvSpPr>
          <p:cNvPr id="7" name="Text 5"/>
          <p:cNvSpPr/>
          <p:nvPr/>
        </p:nvSpPr>
        <p:spPr>
          <a:xfrm>
            <a:off x="6629400" y="189280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قبل عشر سنوات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629400" y="2404872"/>
            <a:ext cx="425196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فريق من 4 إلى 6 مهندسين</a:t>
            </a: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من 6 إلى 9 أشهر حتى أول نسخة</a:t>
            </a: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رأس مال أولي بعشرات الآلاف من الدولارات</a:t>
            </a: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المخاطرة: تبني سنة كاملة قبل أن تعرف إن كان أحد يريده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68680" y="1691640"/>
            <a:ext cx="493776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737860" y="1691640"/>
            <a:ext cx="68580" cy="3611880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11" name="Text 9"/>
          <p:cNvSpPr/>
          <p:nvPr/>
        </p:nvSpPr>
        <p:spPr>
          <a:xfrm>
            <a:off x="1143000" y="189280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اليوم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143000" y="2404872"/>
            <a:ext cx="425196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مهندس واحد يعرف ماذا يريد</a:t>
            </a: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أيام حتى أول نسخة عاملة</a:t>
            </a: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تكلفة تشغيل تُقاس بالدولارات شهرياً</a:t>
            </a: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endParaRPr lang="en-US" sz="15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المخاطرة: تبني في أسبوع، فتعرف بسرعة إن كنت مخطئاً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68680" y="5623560"/>
            <a:ext cx="10424160" cy="27432"/>
          </a:xfrm>
          <a:prstGeom prst="rect">
            <a:avLst/>
          </a:prstGeom>
          <a:solidFill>
            <a:srgbClr val="D8D3C6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589788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3E8E8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المهندس نفسه — والسوق نفسه — والفارق كله في الأداة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02920"/>
            <a:ext cx="10561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العائق لم يَزُل — بل انتقل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68680" y="164592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3E8E8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لم يعد بناء البرمجيات هو الجزء الصعب.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10744200" y="2395728"/>
            <a:ext cx="548640" cy="548640"/>
          </a:xfrm>
          <a:prstGeom prst="ellipse">
            <a:avLst/>
          </a:prstGeom>
          <a:solidFill>
            <a:srgbClr val="3E8E8C"/>
          </a:solidFill>
          <a:ln/>
        </p:spPr>
      </p:sp>
      <p:sp>
        <p:nvSpPr>
          <p:cNvPr id="7" name="Text 5"/>
          <p:cNvSpPr/>
          <p:nvPr/>
        </p:nvSpPr>
        <p:spPr>
          <a:xfrm>
            <a:off x="10744200" y="23957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052560" y="2377440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الكود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68680" y="2414016"/>
            <a:ext cx="8046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أصبح سلعة. يُنتَج بسرعة وبكلفة تقارب الصفر.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0744200" y="3474720"/>
            <a:ext cx="548640" cy="548640"/>
          </a:xfrm>
          <a:prstGeom prst="ellipse">
            <a:avLst/>
          </a:prstGeom>
          <a:solidFill>
            <a:srgbClr val="3E8E8C"/>
          </a:solidFill>
          <a:ln/>
        </p:spPr>
      </p:sp>
      <p:sp>
        <p:nvSpPr>
          <p:cNvPr id="11" name="Text 9"/>
          <p:cNvSpPr/>
          <p:nvPr/>
        </p:nvSpPr>
        <p:spPr>
          <a:xfrm>
            <a:off x="1074420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052560" y="345643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المشتري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868680" y="3493008"/>
            <a:ext cx="8046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لم يتغيّر. ما زال يحتاج إلى من يفهم مشكلته ويصل إليه.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10744200" y="4553712"/>
            <a:ext cx="548640" cy="548640"/>
          </a:xfrm>
          <a:prstGeom prst="ellipse">
            <a:avLst/>
          </a:prstGeom>
          <a:solidFill>
            <a:srgbClr val="3E8E8C"/>
          </a:solidFill>
          <a:ln/>
        </p:spPr>
      </p:sp>
      <p:sp>
        <p:nvSpPr>
          <p:cNvPr id="15" name="Text 13"/>
          <p:cNvSpPr/>
          <p:nvPr/>
        </p:nvSpPr>
        <p:spPr>
          <a:xfrm>
            <a:off x="10744200" y="45537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9052560" y="4535424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القناة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68680" y="4572000"/>
            <a:ext cx="8046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هي الندرة الجديدة. من يملك علاقة مباشرة بالمستخدم يملك السوق.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68680" y="5705856"/>
            <a:ext cx="10424160" cy="27432"/>
          </a:xfrm>
          <a:prstGeom prst="rect">
            <a:avLst/>
          </a:prstGeom>
          <a:solidFill>
            <a:srgbClr val="D8D3C6"/>
          </a:solidFill>
          <a:ln/>
        </p:spPr>
      </p:sp>
      <p:sp>
        <p:nvSpPr>
          <p:cNvPr id="19" name="Text 17"/>
          <p:cNvSpPr/>
          <p:nvPr/>
        </p:nvSpPr>
        <p:spPr>
          <a:xfrm>
            <a:off x="868680" y="594360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700" b="1" dirty="0">
                <a:solidFill>
                  <a:srgbClr val="3E8E8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الذكاء الاصطناعي لم يجعل ريادة الأعمال أسهل — بل نقل الصعوبة من الورشة إلى السوق.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02920"/>
            <a:ext cx="10561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ما الذي يُبنى على الشاشة الآن؟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68680" y="1627632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3E8E8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«نقابتي» — تطبيق أعضاء لكل نقابة مهندسين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355080" y="2286000"/>
            <a:ext cx="49377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24260" y="2286000"/>
            <a:ext cx="68580" cy="1645920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8" name="Text 6"/>
          <p:cNvSpPr/>
          <p:nvPr/>
        </p:nvSpPr>
        <p:spPr>
          <a:xfrm>
            <a:off x="6629400" y="248716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7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الخدمات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629400" y="2999232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الاشتراكات، الشهادات،</a:t>
            </a:r>
            <a:endParaRPr lang="en-US" sz="13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المعاملات والطلبات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68680" y="2286000"/>
            <a:ext cx="49377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737860" y="2286000"/>
            <a:ext cx="68580" cy="1645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1143000" y="248716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7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بند — المساعد الهندسي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43000" y="2999232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اسأل الكود والمواصفات</a:t>
            </a:r>
            <a:endParaRPr lang="en-US" sz="13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بالعربية، مع الإسناد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355080" y="4160520"/>
            <a:ext cx="49377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24260" y="4160520"/>
            <a:ext cx="68580" cy="1645920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16" name="Text 14"/>
          <p:cNvSpPr/>
          <p:nvPr/>
        </p:nvSpPr>
        <p:spPr>
          <a:xfrm>
            <a:off x="6629400" y="436168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7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العروض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29400" y="4873752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خصومات الأعضاء:</a:t>
            </a:r>
            <a:endParaRPr lang="en-US" sz="13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موردون، مختبرات، تدريب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68680" y="4160520"/>
            <a:ext cx="49377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737860" y="4160520"/>
            <a:ext cx="68580" cy="1645920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20" name="Text 18"/>
          <p:cNvSpPr/>
          <p:nvPr/>
        </p:nvSpPr>
        <p:spPr>
          <a:xfrm>
            <a:off x="1143000" y="436168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7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المصادر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143000" y="4873752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المراجع، النماذج،</a:t>
            </a:r>
            <a:endParaRPr lang="en-US" sz="13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التطوير المهني المستمر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68680" y="6144768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المشتري: النقابة.        المستخدم: المهندس.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4A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868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5200" b="1" dirty="0">
                <a:solidFill>
                  <a:srgbClr val="C9A22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جاهز.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امسحوا الرمز، وجرّبوه الآن من هواتفكم.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1005840" y="2514600"/>
            <a:ext cx="3200400" cy="3200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2514600"/>
            <a:ext cx="32004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C9C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QR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4663440" y="2788920"/>
            <a:ext cx="6675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naqabati.app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4663440" y="370332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40000"/>
              </a:lnSpc>
              <a:buNone/>
            </a:pPr>
            <a:r>
              <a:rPr lang="en-US" sz="1700" dirty="0">
                <a:solidFill>
                  <a:srgbClr val="C9A22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لا حاجة إلى تحميل تطبيق</a:t>
            </a:r>
            <a:endParaRPr lang="en-US" sz="1700" dirty="0"/>
          </a:p>
          <a:p>
            <a:pPr rtl="1" algn="r" indent="0" marL="0">
              <a:lnSpc>
                <a:spcPct val="140000"/>
              </a:lnSpc>
              <a:buNone/>
            </a:pPr>
            <a:r>
              <a:rPr lang="en-US" sz="1700" dirty="0">
                <a:solidFill>
                  <a:srgbClr val="C9A22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لا حاجة إلى إنشاء حساب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0378440" y="4800600"/>
            <a:ext cx="960120" cy="36576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11" name="Text 9"/>
          <p:cNvSpPr/>
          <p:nvPr/>
        </p:nvSpPr>
        <p:spPr>
          <a:xfrm>
            <a:off x="4663440" y="50292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dirty="0">
                <a:solidFill>
                  <a:srgbClr val="9FB8B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للمشاركين عبر Zoom — الرابط موجود في الدردشة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02920"/>
            <a:ext cx="10561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لماذا هذا المنتج سهل البيع؟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635240" y="178308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5400" b="1" dirty="0">
                <a:solidFill>
                  <a:srgbClr val="3E8E8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2 دولار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635240" y="283464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لكل عضو، شهرياً</a:t>
            </a:r>
            <a:endParaRPr lang="en-US" sz="1400" dirty="0"/>
          </a:p>
          <a:p>
            <a:pPr rtl="1" algn="r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أو 18 دولاراً سنوياً بخصم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977640" y="1783080"/>
            <a:ext cx="3474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5400" b="1" dirty="0">
                <a:solidFill>
                  <a:srgbClr val="C9A22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نقابة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3977640" y="2834640"/>
            <a:ext cx="3474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المشتري مؤسسة واحدة،</a:t>
            </a:r>
            <a:endParaRPr lang="en-US" sz="1400" dirty="0"/>
          </a:p>
          <a:p>
            <a:pPr rtl="1" algn="r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لا آلاف الأفراد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8680" y="1783080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5400" b="1" dirty="0">
                <a:solidFill>
                  <a:srgbClr val="3E8E8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سنوي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868680" y="283464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اشتراك متجدد،</a:t>
            </a:r>
            <a:endParaRPr lang="en-US" sz="1400" dirty="0"/>
          </a:p>
          <a:p>
            <a:pPr rtl="1" algn="r"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ومحادثة تجديد واحدة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68680" y="3977640"/>
            <a:ext cx="10424160" cy="27432"/>
          </a:xfrm>
          <a:prstGeom prst="rect">
            <a:avLst/>
          </a:prstGeom>
          <a:solidFill>
            <a:srgbClr val="D8D3C6"/>
          </a:solidFill>
          <a:ln/>
        </p:spPr>
      </p:sp>
      <p:sp>
        <p:nvSpPr>
          <p:cNvPr id="12" name="Text 10"/>
          <p:cNvSpPr/>
          <p:nvPr/>
        </p:nvSpPr>
        <p:spPr>
          <a:xfrm>
            <a:off x="868680" y="429768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40000"/>
              </a:lnSpc>
              <a:buNone/>
            </a:pPr>
            <a:r>
              <a:rPr lang="en-US" sz="17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نقابة واحدة كبيرة تضم مئات الآلاف من المهندسين. الاشتراك زهيد لكل عضو، وكبير في مجموعه — وهذه هي المعادلة التي تجعل المنتج قابلاً للبيع قبل أن يُبنى.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68680" y="534924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3E8E8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المنتج لا يُباع لأنه ذكي. يُباع لأن مشتريه معروف، وحاجته قائمة، ودفعه متكرر.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02920"/>
            <a:ext cx="10561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كيف يدخل السوق؟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868680" y="1737360"/>
            <a:ext cx="1042416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219688" y="1737360"/>
            <a:ext cx="73152" cy="13716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1920240"/>
            <a:ext cx="9921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النقابة الأولى مجاناً — ودائماً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143000" y="2377440"/>
            <a:ext cx="9921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مقابل أن تكون المرجع والحالة الدراسية — تكلفة واحدة لا ثماني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68680" y="3310128"/>
            <a:ext cx="1042416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219688" y="3310128"/>
            <a:ext cx="73152" cy="1371600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11" name="Text 9"/>
          <p:cNvSpPr/>
          <p:nvPr/>
        </p:nvSpPr>
        <p:spPr>
          <a:xfrm>
            <a:off x="1143000" y="3493008"/>
            <a:ext cx="9921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المجانية مشروطة بالتوزيع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143000" y="3950208"/>
            <a:ext cx="9921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إعلان للأعضاء ورسالة ورابط على الموقع — من لا يوزّع لا يحصل على المجانية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68680" y="4882896"/>
            <a:ext cx="1042416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219688" y="4882896"/>
            <a:ext cx="73152" cy="1371600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15" name="Text 13"/>
          <p:cNvSpPr/>
          <p:nvPr/>
        </p:nvSpPr>
        <p:spPr>
          <a:xfrm>
            <a:off x="1143000" y="5065776"/>
            <a:ext cx="9921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المنافسة بين النقابات هي محرّك البيع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143000" y="5522976"/>
            <a:ext cx="9921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«أعضاء النقابة المصرية يستخدمونه — أين أعضاؤكم؟»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4A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344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5200" b="1" dirty="0">
                <a:solidFill>
                  <a:srgbClr val="C9A22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لا أعرف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822960" y="2423160"/>
            <a:ext cx="10515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35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عندما لا يجد المساعد الإجابة في المستند،</a:t>
            </a:r>
            <a:endParaRPr lang="en-US" sz="2700" dirty="0"/>
          </a:p>
          <a:p>
            <a:pPr rtl="1" algn="r" indent="0" marL="0">
              <a:lnSpc>
                <a:spcPct val="135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يقول لا أعرف — ولا يؤلّف رقم بند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10378440" y="3977640"/>
            <a:ext cx="960120" cy="45720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4297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45000"/>
              </a:lnSpc>
              <a:buNone/>
            </a:pPr>
            <a:r>
              <a:rPr lang="en-US" sz="1700" dirty="0">
                <a:solidFill>
                  <a:srgbClr val="9FB8B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في الهندسة، الثقة تُبنى على الامتناع عن الإجابة عند الشك،</a:t>
            </a:r>
            <a:endParaRPr lang="en-US" sz="1700" dirty="0"/>
          </a:p>
          <a:p>
            <a:pPr rtl="1" algn="r" indent="0" marL="0">
              <a:lnSpc>
                <a:spcPct val="145000"/>
              </a:lnSpc>
              <a:buNone/>
            </a:pPr>
            <a:r>
              <a:rPr lang="en-US" sz="1700" dirty="0">
                <a:solidFill>
                  <a:srgbClr val="9FB8B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لا على الجرأة في الإجابة. أداة لا تعرف حدودها لا مكان لها في مشروع إنشائي.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57607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i="1" dirty="0">
                <a:solidFill>
                  <a:srgbClr val="3E8E8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يتقاطع مع المحور الرابع: أخلاقيات الهندسة في عصر الذكاء الاصطناعي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02920"/>
            <a:ext cx="10561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ثلاثة دروس للمهندس رائد الأعمال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7818120" y="1783080"/>
            <a:ext cx="347472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224260" y="1783080"/>
            <a:ext cx="68580" cy="2240280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7" name="Text 5"/>
          <p:cNvSpPr/>
          <p:nvPr/>
        </p:nvSpPr>
        <p:spPr>
          <a:xfrm>
            <a:off x="8092440" y="1984248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ابنِ لمشترٍ تعرفه،</a:t>
            </a:r>
            <a:endParaRPr lang="en-US" sz="1800" dirty="0"/>
          </a:p>
          <a:p>
            <a:pPr rtl="1" algn="r" indent="0" marL="0">
              <a:buNone/>
            </a:pPr>
            <a:r>
              <a:rPr lang="en-US" sz="1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لا لسوق تتخيّله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092440" y="2496312"/>
            <a:ext cx="2788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أسهل منتج تبيعه هو الذي يجلس مشتريه في القاعة نفسها.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279392" y="1783080"/>
            <a:ext cx="347472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685532" y="1783080"/>
            <a:ext cx="68580" cy="2240280"/>
          </a:xfrm>
          <a:prstGeom prst="rect">
            <a:avLst/>
          </a:prstGeom>
          <a:solidFill>
            <a:srgbClr val="3E8E8C"/>
          </a:solidFill>
          <a:ln/>
        </p:spPr>
      </p:sp>
      <p:sp>
        <p:nvSpPr>
          <p:cNvPr id="11" name="Text 9"/>
          <p:cNvSpPr/>
          <p:nvPr/>
        </p:nvSpPr>
        <p:spPr>
          <a:xfrm>
            <a:off x="4553712" y="1984248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اجعله يُستخدم أسبوعياً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53712" y="2496312"/>
            <a:ext cx="2788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المنتج الذي يُفتح مرة في الشهر يموت قبل موعد التجديد.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40664" y="1783080"/>
            <a:ext cx="347472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DED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146804" y="1783080"/>
            <a:ext cx="68580" cy="224028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5" name="Text 13"/>
          <p:cNvSpPr/>
          <p:nvPr/>
        </p:nvSpPr>
        <p:spPr>
          <a:xfrm>
            <a:off x="1014984" y="1984248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الأداة لم تعد العائق —</a:t>
            </a:r>
            <a:endParaRPr lang="en-US" sz="1800" dirty="0"/>
          </a:p>
          <a:p>
            <a:pPr rtl="1" algn="r" indent="0" marL="0">
              <a:buNone/>
            </a:pPr>
            <a:r>
              <a:rPr lang="en-US" sz="1800" b="1" dirty="0">
                <a:solidFill>
                  <a:srgbClr val="12302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القرار هو العائق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14984" y="2496312"/>
            <a:ext cx="2788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4A5A5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ما كان يحتاج فريقاً وسنة، يحتاج اليوم قراراً وأسبوعاً.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68680" y="4526280"/>
            <a:ext cx="10424160" cy="27432"/>
          </a:xfrm>
          <a:prstGeom prst="rect">
            <a:avLst/>
          </a:prstGeom>
          <a:solidFill>
            <a:srgbClr val="D8D3C6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484632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400" dirty="0">
                <a:solidFill>
                  <a:srgbClr val="6B7A79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قبل سنوات كان السؤال: هل نستطيع بناءه؟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868680" y="544068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800" b="1" dirty="0">
                <a:solidFill>
                  <a:srgbClr val="3E8E8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اليوم السؤال: هل نعرف لمن نبيعه؟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4A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92840" y="384048"/>
            <a:ext cx="566928" cy="5029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Shape 1"/>
          <p:cNvSpPr/>
          <p:nvPr/>
        </p:nvSpPr>
        <p:spPr>
          <a:xfrm>
            <a:off x="11809476" y="384048"/>
            <a:ext cx="50292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55448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النقابة الأولى التي تطلبه اليوم</a:t>
            </a:r>
            <a:endParaRPr lang="en-US" sz="3800" dirty="0"/>
          </a:p>
          <a:p>
            <a:pPr rtl="1" algn="r" indent="0" marL="0">
              <a:lnSpc>
                <a:spcPct val="13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تحصل عليه مجاناً — ودائماً.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10378440" y="3657600"/>
            <a:ext cx="96012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39776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600" b="1" dirty="0">
                <a:solidFill>
                  <a:srgbClr val="C9A22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جونا التبعة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822960" y="45720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9FB8B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Webspot S.A.L — بيروت، لبنان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5577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شكراً لكم.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2026-07-31T10:47:50Z</dcterms:created>
  <dcterms:modified xsi:type="dcterms:W3CDTF">2026-07-31T10:47:50Z</dcterms:modified>
</cp:coreProperties>
</file>